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31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091779"/>
            <a:ext cx="16303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Análise Comparativa e Otimização Genética de Modelos LSTM e xLSTM para Previsão de Crimes em Toronto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127277"/>
            <a:ext cx="16303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Esta apresentação detalha a aplicação e otimização de redes neurais avançadas para a previsão de crimes urbanos em Toronto. Exploraremos como os modelos LSTM e xLSTM, aprimorados por algoritmos genéticos, podem revolucionar a segurança pública.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6807101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Nomes 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7579667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João Vitor P. Rajão, Pedro Faria, Arthur Porto, Miguel Nonato, Pedro Souza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0529" y="683419"/>
            <a:ext cx="9544942" cy="174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Principais Ganhos e Destaques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0529" y="2732485"/>
            <a:ext cx="9544942" cy="95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 otimização genética aumentou a acurácia em 8% versus busca manual. O xLSTM generaliza melhor e antecipa picos sazonais.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0529" y="3965225"/>
            <a:ext cx="9544942" cy="79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6937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8%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59840" y="4901502"/>
            <a:ext cx="3396406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Aumento de Acurácia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0529" y="5839271"/>
            <a:ext cx="9544942" cy="52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062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Com otimização genética.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0529" y="7272858"/>
            <a:ext cx="9544942" cy="79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6937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19%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89754" y="8209135"/>
            <a:ext cx="3366493" cy="45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Menor RMSE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0529" y="8753698"/>
            <a:ext cx="9544942" cy="52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062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XLSYM vs. LSTM.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89579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Conclusões e Próximos Passos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045321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 xLSTM otimizado é superior para previsão de crimes. Próximos passos incluem expansão para outras cidades e integração com ferramentas policiais digitais.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4825156"/>
            <a:ext cx="222051" cy="1076176"/>
            <a:chOff x="0" y="0"/>
            <a:chExt cx="296068" cy="14349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29966" y="479181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xLSTM Otimizado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9966" y="5338167"/>
            <a:ext cx="8807798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Alternativa superior para previsão de crimes urbanos.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12676" y="6175325"/>
            <a:ext cx="222051" cy="1076176"/>
            <a:chOff x="0" y="0"/>
            <a:chExt cx="296068" cy="1434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55168" y="614198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Expansão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168" y="6688336"/>
            <a:ext cx="8382595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Para outras cidades e integração com ferramentas policiais.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38028" y="7525494"/>
            <a:ext cx="222051" cy="1529804"/>
            <a:chOff x="0" y="0"/>
            <a:chExt cx="296068" cy="20397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283337" cy="2027047"/>
            </a:xfrm>
            <a:custGeom>
              <a:avLst/>
              <a:gdLst/>
              <a:ahLst/>
              <a:cxnLst/>
              <a:rect r="r" b="b" t="t" l="l"/>
              <a:pathLst>
                <a:path h="2027047" w="28333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6164" cy="2039747"/>
            </a:xfrm>
            <a:custGeom>
              <a:avLst/>
              <a:gdLst/>
              <a:ahLst/>
              <a:cxnLst/>
              <a:rect r="r" b="b" t="t" l="l"/>
              <a:pathLst>
                <a:path h="2039747" w="296164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480519" y="749215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Pesquisa Futura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80519" y="8038505"/>
            <a:ext cx="79572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Inclusão de variáveis externas como clima e socioeconômicas.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7497"/>
            <a:ext cx="863858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Objetivo da Apresentação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63262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Comparar e otimizar LSTM e xLSTM para previsão de crimes.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185369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Aplicar ao contexto real de Toronto usando dados oficiais.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738116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Evidenciar ganhos de desempenho com otimização genética.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7475" y="4610695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98575" y="4706690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3632" y="4674691"/>
            <a:ext cx="362426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Comparação e Otimização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3632" y="5663952"/>
            <a:ext cx="3624263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Análise aprofundada de desempenho e ajuste fino de ambos os modelos.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887491" y="4610695"/>
            <a:ext cx="647403" cy="647402"/>
            <a:chOff x="0" y="0"/>
            <a:chExt cx="863203" cy="8632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998592" y="4706690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13649" y="467469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Aplicação Real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13649" y="5221040"/>
            <a:ext cx="3624262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Foco em dados oficiais de Toronto para relevância prática.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7475" y="7528323"/>
            <a:ext cx="647402" cy="647403"/>
            <a:chOff x="0" y="0"/>
            <a:chExt cx="863203" cy="863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98575" y="7566423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1417" y="7490223"/>
            <a:ext cx="406717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Ganhos com Otimização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13632" y="8302229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Demonstração clara da melhoria de performance.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960960"/>
            <a:ext cx="13818691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Contexto: Previsão de Crimes em Toronto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028034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 inteligência artificial está transformando a segurança urbana e o policiamento preventivo. A precisão nas predições é crucial para apoiar políticas públicas eficazes.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5354241"/>
            <a:ext cx="5254973" cy="2115890"/>
            <a:chOff x="0" y="0"/>
            <a:chExt cx="7006630" cy="2821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56139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IA na Segurança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6160294"/>
            <a:ext cx="46593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Uso crescente de IA para oliciamento preventivo.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5354241"/>
            <a:ext cx="5254973" cy="2115890"/>
            <a:chOff x="0" y="0"/>
            <a:chExt cx="7006630" cy="28211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14245" y="56139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Dados Abertos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4245" y="6160294"/>
            <a:ext cx="46593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Toronto Police fornece indicadores como assalto, furto e roubo.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5354241"/>
            <a:ext cx="5254973" cy="2115890"/>
            <a:chOff x="0" y="0"/>
            <a:chExt cx="7006630" cy="28211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93890" cy="2808478"/>
            </a:xfrm>
            <a:custGeom>
              <a:avLst/>
              <a:gdLst/>
              <a:ahLst/>
              <a:cxnLst/>
              <a:rect r="r" b="b" t="t" l="l"/>
              <a:pathLst>
                <a:path h="2808478" w="6993890">
                  <a:moveTo>
                    <a:pt x="0" y="158750"/>
                  </a:moveTo>
                  <a:cubicBezTo>
                    <a:pt x="0" y="71120"/>
                    <a:pt x="71247" y="0"/>
                    <a:pt x="159258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2649728"/>
                  </a:lnTo>
                  <a:cubicBezTo>
                    <a:pt x="6993890" y="2737485"/>
                    <a:pt x="6922643" y="2808478"/>
                    <a:pt x="6834632" y="2808478"/>
                  </a:cubicBezTo>
                  <a:lnTo>
                    <a:pt x="159258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6717" cy="2821178"/>
            </a:xfrm>
            <a:custGeom>
              <a:avLst/>
              <a:gdLst/>
              <a:ahLst/>
              <a:cxnLst/>
              <a:rect r="r" b="b" t="t" l="l"/>
              <a:pathLst>
                <a:path h="2821178" w="7006717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6841109" y="0"/>
                  </a:lnTo>
                  <a:lnTo>
                    <a:pt x="6841109" y="6350"/>
                  </a:lnTo>
                  <a:lnTo>
                    <a:pt x="6841109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2656078"/>
                  </a:lnTo>
                  <a:lnTo>
                    <a:pt x="7000367" y="2656078"/>
                  </a:lnTo>
                  <a:lnTo>
                    <a:pt x="7006717" y="2656078"/>
                  </a:lnTo>
                  <a:cubicBezTo>
                    <a:pt x="7006717" y="2747264"/>
                    <a:pt x="6932549" y="2821178"/>
                    <a:pt x="6841109" y="2821178"/>
                  </a:cubicBezTo>
                  <a:lnTo>
                    <a:pt x="6841109" y="2814828"/>
                  </a:lnTo>
                  <a:lnTo>
                    <a:pt x="6841109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6841109" y="2808478"/>
                  </a:lnTo>
                  <a:cubicBezTo>
                    <a:pt x="6925564" y="2808478"/>
                    <a:pt x="6994017" y="2740152"/>
                    <a:pt x="6994017" y="2656078"/>
                  </a:cubicBezTo>
                  <a:lnTo>
                    <a:pt x="6994017" y="165100"/>
                  </a:lnTo>
                  <a:cubicBezTo>
                    <a:pt x="6994017" y="80899"/>
                    <a:pt x="6925564" y="12700"/>
                    <a:pt x="6841109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3210" y="561394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Políticas Públicas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3210" y="6160294"/>
            <a:ext cx="465936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Predições precisas apoiam a tomada de decisões.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32918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Graficos da previsão 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016449"/>
            <a:ext cx="7805886" cy="3625751"/>
          </a:xfrm>
          <a:custGeom>
            <a:avLst/>
            <a:gdLst/>
            <a:ahLst/>
            <a:cxnLst/>
            <a:rect r="r" b="b" t="t" l="l"/>
            <a:pathLst>
              <a:path h="3625751" w="7805886">
                <a:moveTo>
                  <a:pt x="0" y="0"/>
                </a:moveTo>
                <a:lnTo>
                  <a:pt x="7805886" y="0"/>
                </a:lnTo>
                <a:lnTo>
                  <a:pt x="7805886" y="3625751"/>
                </a:lnTo>
                <a:lnTo>
                  <a:pt x="0" y="3625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" r="0" b="-1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6923037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Lstm 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499401" y="3016449"/>
            <a:ext cx="7805886" cy="4041427"/>
          </a:xfrm>
          <a:custGeom>
            <a:avLst/>
            <a:gdLst/>
            <a:ahLst/>
            <a:cxnLst/>
            <a:rect r="r" b="b" t="t" l="l"/>
            <a:pathLst>
              <a:path h="4041427" w="7805886">
                <a:moveTo>
                  <a:pt x="0" y="0"/>
                </a:moveTo>
                <a:lnTo>
                  <a:pt x="7805886" y="0"/>
                </a:lnTo>
                <a:lnTo>
                  <a:pt x="7805886" y="4041427"/>
                </a:lnTo>
                <a:lnTo>
                  <a:pt x="0" y="4041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" t="0" r="-6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99401" y="7338715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xLSTM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67014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Modelos LSTM: Fundamentos e Aplicações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819674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As LSTMs são ideais para séries temporais. Sua estrutura aprende padrões de longo prazo nos dados.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515064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2238" y="6104781"/>
            <a:ext cx="291226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Rede Recorrente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651129"/>
            <a:ext cx="291226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Ideal para dados sequenciais e séries temporais.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4258866" y="515064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58866" y="6104781"/>
            <a:ext cx="291226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Previsão Criminal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8866" y="7094041"/>
            <a:ext cx="291226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Supera modelos tradicionais em índices criminais.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525494" y="515064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25494" y="6104781"/>
            <a:ext cx="291226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Memória Longa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5494" y="6651129"/>
            <a:ext cx="2912269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Captura padrões de longo prazo eficientemente.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16123" y="971550"/>
            <a:ext cx="1260752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Modelo xLSTM: Arquitetura Avançada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2869704"/>
            <a:ext cx="16303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 xLSTM é uma versão estendida, com gating exponencial e memória revisada. Ele melhora o desempenho em séries temporais complexas.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92326" y="477753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Gating Exponencial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323880"/>
            <a:ext cx="544413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Aumenta a capacidade de modelagem.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861572" y="4200674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31410" y="4570511"/>
            <a:ext cx="718245" cy="718245"/>
            <a:chOff x="0" y="0"/>
            <a:chExt cx="957660" cy="957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7580" cy="957707"/>
            </a:xfrm>
            <a:custGeom>
              <a:avLst/>
              <a:gdLst/>
              <a:ahLst/>
              <a:cxnLst/>
              <a:rect r="r" b="b" t="t" l="l"/>
              <a:pathLst>
                <a:path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430989" y="4730204"/>
            <a:ext cx="318939" cy="398710"/>
          </a:xfrm>
          <a:custGeom>
            <a:avLst/>
            <a:gdLst/>
            <a:ahLst/>
            <a:cxnLst/>
            <a:rect r="r" b="b" t="t" l="l"/>
            <a:pathLst>
              <a:path h="398710" w="318939">
                <a:moveTo>
                  <a:pt x="0" y="0"/>
                </a:moveTo>
                <a:lnTo>
                  <a:pt x="318938" y="0"/>
                </a:lnTo>
                <a:lnTo>
                  <a:pt x="318938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4" r="0" b="-90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51630" y="455071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Memória Revisada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51630" y="5097065"/>
            <a:ext cx="5444132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Otimiza o aprendizado de sequências longas.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6861572" y="4200674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338198" y="4570511"/>
            <a:ext cx="718245" cy="718245"/>
            <a:chOff x="0" y="0"/>
            <a:chExt cx="957660" cy="9576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7580" cy="957707"/>
            </a:xfrm>
            <a:custGeom>
              <a:avLst/>
              <a:gdLst/>
              <a:ahLst/>
              <a:cxnLst/>
              <a:rect r="r" b="b" t="t" l="l"/>
              <a:pathLst>
                <a:path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10537775" y="4730204"/>
            <a:ext cx="318939" cy="398710"/>
          </a:xfrm>
          <a:custGeom>
            <a:avLst/>
            <a:gdLst/>
            <a:ahLst/>
            <a:cxnLst/>
            <a:rect r="r" b="b" t="t" l="l"/>
            <a:pathLst>
              <a:path h="398710" w="318939">
                <a:moveTo>
                  <a:pt x="0" y="0"/>
                </a:moveTo>
                <a:lnTo>
                  <a:pt x="318939" y="0"/>
                </a:lnTo>
                <a:lnTo>
                  <a:pt x="318939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04" r="0" b="-90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851630" y="72724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Séries Complexas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51630" y="7818835"/>
            <a:ext cx="544413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Melhor desempenho em dados extensos.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6861572" y="4200674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338198" y="7677299"/>
            <a:ext cx="718245" cy="718245"/>
            <a:chOff x="0" y="0"/>
            <a:chExt cx="957660" cy="9576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7580" cy="957707"/>
            </a:xfrm>
            <a:custGeom>
              <a:avLst/>
              <a:gdLst/>
              <a:ahLst/>
              <a:cxnLst/>
              <a:rect r="r" b="b" t="t" l="l"/>
              <a:pathLst>
                <a:path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0537775" y="7836991"/>
            <a:ext cx="318939" cy="398710"/>
          </a:xfrm>
          <a:custGeom>
            <a:avLst/>
            <a:gdLst/>
            <a:ahLst/>
            <a:cxnLst/>
            <a:rect r="r" b="b" t="t" l="l"/>
            <a:pathLst>
              <a:path h="398710" w="318939">
                <a:moveTo>
                  <a:pt x="0" y="0"/>
                </a:moveTo>
                <a:lnTo>
                  <a:pt x="318939" y="0"/>
                </a:lnTo>
                <a:lnTo>
                  <a:pt x="318939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04" r="0" b="-904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892326" y="72724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Reduz Sobreajuste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238" y="7818835"/>
            <a:ext cx="544413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Aprimora a generalização do modelo.</a:t>
            </a:r>
          </a:p>
        </p:txBody>
      </p:sp>
      <p:sp>
        <p:nvSpPr>
          <p:cNvPr name="Freeform 30" id="30" descr="preencoded.png"/>
          <p:cNvSpPr/>
          <p:nvPr/>
        </p:nvSpPr>
        <p:spPr>
          <a:xfrm flipH="false" flipV="false" rot="0">
            <a:off x="6861572" y="4200674"/>
            <a:ext cx="4564856" cy="4564856"/>
          </a:xfrm>
          <a:custGeom>
            <a:avLst/>
            <a:gdLst/>
            <a:ahLst/>
            <a:cxnLst/>
            <a:rect r="r" b="b" t="t" l="l"/>
            <a:pathLst>
              <a:path h="4564856" w="4564856">
                <a:moveTo>
                  <a:pt x="0" y="0"/>
                </a:moveTo>
                <a:lnTo>
                  <a:pt x="4564857" y="0"/>
                </a:lnTo>
                <a:lnTo>
                  <a:pt x="4564857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7231410" y="7677299"/>
            <a:ext cx="718245" cy="718245"/>
            <a:chOff x="0" y="0"/>
            <a:chExt cx="957660" cy="9576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944880" cy="944880"/>
            </a:xfrm>
            <a:custGeom>
              <a:avLst/>
              <a:gdLst/>
              <a:ahLst/>
              <a:cxnLst/>
              <a:rect r="r" b="b" t="t" l="l"/>
              <a:pathLst>
                <a:path h="944880" w="944880">
                  <a:moveTo>
                    <a:pt x="0" y="472440"/>
                  </a:moveTo>
                  <a:cubicBezTo>
                    <a:pt x="0" y="211582"/>
                    <a:pt x="211582" y="0"/>
                    <a:pt x="472440" y="0"/>
                  </a:cubicBezTo>
                  <a:cubicBezTo>
                    <a:pt x="733298" y="0"/>
                    <a:pt x="944880" y="211582"/>
                    <a:pt x="944880" y="472440"/>
                  </a:cubicBezTo>
                  <a:cubicBezTo>
                    <a:pt x="944880" y="733298"/>
                    <a:pt x="733298" y="944880"/>
                    <a:pt x="472440" y="944880"/>
                  </a:cubicBezTo>
                  <a:cubicBezTo>
                    <a:pt x="211582" y="944880"/>
                    <a:pt x="0" y="733425"/>
                    <a:pt x="0" y="472440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57580" cy="957707"/>
            </a:xfrm>
            <a:custGeom>
              <a:avLst/>
              <a:gdLst/>
              <a:ahLst/>
              <a:cxnLst/>
              <a:rect r="r" b="b" t="t" l="l"/>
              <a:pathLst>
                <a:path h="957707" w="957580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cubicBezTo>
                    <a:pt x="479425" y="0"/>
                    <a:pt x="480060" y="127"/>
                    <a:pt x="480695" y="254"/>
                  </a:cubicBezTo>
                  <a:lnTo>
                    <a:pt x="478790" y="6350"/>
                  </a:lnTo>
                  <a:lnTo>
                    <a:pt x="478790" y="0"/>
                  </a:lnTo>
                  <a:lnTo>
                    <a:pt x="478790" y="6350"/>
                  </a:lnTo>
                  <a:lnTo>
                    <a:pt x="478790" y="0"/>
                  </a:lnTo>
                  <a:cubicBezTo>
                    <a:pt x="743204" y="0"/>
                    <a:pt x="957580" y="214376"/>
                    <a:pt x="957580" y="478790"/>
                  </a:cubicBezTo>
                  <a:cubicBezTo>
                    <a:pt x="957580" y="480441"/>
                    <a:pt x="956945" y="482092"/>
                    <a:pt x="955675" y="483235"/>
                  </a:cubicBezTo>
                  <a:lnTo>
                    <a:pt x="951230" y="478790"/>
                  </a:lnTo>
                  <a:lnTo>
                    <a:pt x="957580" y="478790"/>
                  </a:lnTo>
                  <a:cubicBezTo>
                    <a:pt x="957580" y="743204"/>
                    <a:pt x="743204" y="957580"/>
                    <a:pt x="478790" y="957580"/>
                  </a:cubicBezTo>
                  <a:lnTo>
                    <a:pt x="478790" y="951230"/>
                  </a:lnTo>
                  <a:lnTo>
                    <a:pt x="478790" y="944880"/>
                  </a:lnTo>
                  <a:lnTo>
                    <a:pt x="478790" y="951230"/>
                  </a:lnTo>
                  <a:lnTo>
                    <a:pt x="478790" y="957580"/>
                  </a:lnTo>
                  <a:cubicBezTo>
                    <a:pt x="214376" y="957707"/>
                    <a:pt x="0" y="743331"/>
                    <a:pt x="0" y="478790"/>
                  </a:cubicBezTo>
                  <a:cubicBezTo>
                    <a:pt x="0" y="475234"/>
                    <a:pt x="2794" y="472440"/>
                    <a:pt x="6350" y="472440"/>
                  </a:cubicBezTo>
                  <a:lnTo>
                    <a:pt x="6350" y="478790"/>
                  </a:lnTo>
                  <a:lnTo>
                    <a:pt x="0" y="478790"/>
                  </a:lnTo>
                  <a:moveTo>
                    <a:pt x="12700" y="478790"/>
                  </a:moveTo>
                  <a:cubicBezTo>
                    <a:pt x="12700" y="482346"/>
                    <a:pt x="9906" y="485140"/>
                    <a:pt x="6350" y="485140"/>
                  </a:cubicBezTo>
                  <a:lnTo>
                    <a:pt x="6350" y="478790"/>
                  </a:lnTo>
                  <a:lnTo>
                    <a:pt x="12700" y="478790"/>
                  </a:lnTo>
                  <a:cubicBezTo>
                    <a:pt x="12700" y="736219"/>
                    <a:pt x="221361" y="944880"/>
                    <a:pt x="478790" y="944880"/>
                  </a:cubicBezTo>
                  <a:cubicBezTo>
                    <a:pt x="482346" y="944880"/>
                    <a:pt x="485140" y="947674"/>
                    <a:pt x="485140" y="951230"/>
                  </a:cubicBezTo>
                  <a:cubicBezTo>
                    <a:pt x="485140" y="954786"/>
                    <a:pt x="482346" y="957580"/>
                    <a:pt x="478790" y="957580"/>
                  </a:cubicBezTo>
                  <a:cubicBezTo>
                    <a:pt x="475234" y="957580"/>
                    <a:pt x="472440" y="954786"/>
                    <a:pt x="472440" y="951230"/>
                  </a:cubicBezTo>
                  <a:cubicBezTo>
                    <a:pt x="472440" y="947674"/>
                    <a:pt x="475234" y="944880"/>
                    <a:pt x="478790" y="944880"/>
                  </a:cubicBezTo>
                  <a:cubicBezTo>
                    <a:pt x="736219" y="944880"/>
                    <a:pt x="944880" y="736219"/>
                    <a:pt x="944880" y="478790"/>
                  </a:cubicBezTo>
                  <a:cubicBezTo>
                    <a:pt x="944880" y="477139"/>
                    <a:pt x="945515" y="475488"/>
                    <a:pt x="946785" y="474345"/>
                  </a:cubicBezTo>
                  <a:lnTo>
                    <a:pt x="951230" y="478790"/>
                  </a:lnTo>
                  <a:lnTo>
                    <a:pt x="944880" y="478790"/>
                  </a:lnTo>
                  <a:cubicBezTo>
                    <a:pt x="945007" y="221361"/>
                    <a:pt x="736219" y="12700"/>
                    <a:pt x="478790" y="12700"/>
                  </a:cubicBezTo>
                  <a:cubicBezTo>
                    <a:pt x="478155" y="12700"/>
                    <a:pt x="477520" y="12573"/>
                    <a:pt x="476885" y="12446"/>
                  </a:cubicBezTo>
                  <a:lnTo>
                    <a:pt x="478790" y="6350"/>
                  </a:lnTo>
                  <a:lnTo>
                    <a:pt x="478790" y="12700"/>
                  </a:lnTo>
                  <a:cubicBezTo>
                    <a:pt x="221361" y="12700"/>
                    <a:pt x="12700" y="221361"/>
                    <a:pt x="12700" y="47879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7430989" y="7836991"/>
            <a:ext cx="318939" cy="398710"/>
          </a:xfrm>
          <a:custGeom>
            <a:avLst/>
            <a:gdLst/>
            <a:ahLst/>
            <a:cxnLst/>
            <a:rect r="r" b="b" t="t" l="l"/>
            <a:pathLst>
              <a:path h="398710" w="318939">
                <a:moveTo>
                  <a:pt x="0" y="0"/>
                </a:moveTo>
                <a:lnTo>
                  <a:pt x="318938" y="0"/>
                </a:lnTo>
                <a:lnTo>
                  <a:pt x="318938" y="398710"/>
                </a:lnTo>
                <a:lnTo>
                  <a:pt x="0" y="3987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904" r="0" b="-90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67174"/>
          </a:xfrm>
          <a:custGeom>
            <a:avLst/>
            <a:gdLst/>
            <a:ahLst/>
            <a:cxnLst/>
            <a:rect r="r" b="b" t="t" l="l"/>
            <a:pathLst>
              <a:path h="2867174" w="18288000">
                <a:moveTo>
                  <a:pt x="0" y="0"/>
                </a:moveTo>
                <a:lnTo>
                  <a:pt x="18288000" y="0"/>
                </a:lnTo>
                <a:lnTo>
                  <a:pt x="18288000" y="2867174"/>
                </a:lnTo>
                <a:lnTo>
                  <a:pt x="0" y="286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t="0" r="-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9110" y="2946499"/>
            <a:ext cx="11172825" cy="76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Otimização Genética de Hiperparâmetros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779" y="4463355"/>
            <a:ext cx="16682442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Algoritmos genéticos ajustam os parâmetros da rede, maximizando acurácia e minimizando erros.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29712" y="5183386"/>
            <a:ext cx="28575" cy="4475858"/>
            <a:chOff x="0" y="0"/>
            <a:chExt cx="38100" cy="5967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5967857"/>
            </a:xfrm>
            <a:custGeom>
              <a:avLst/>
              <a:gdLst/>
              <a:ahLst/>
              <a:cxnLst/>
              <a:rect r="r" b="b" t="t" l="l"/>
              <a:pathLst>
                <a:path h="596785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948807"/>
                  </a:lnTo>
                  <a:cubicBezTo>
                    <a:pt x="38100" y="5959348"/>
                    <a:pt x="29591" y="5967857"/>
                    <a:pt x="19050" y="5967857"/>
                  </a:cubicBezTo>
                  <a:cubicBezTo>
                    <a:pt x="8509" y="5967857"/>
                    <a:pt x="0" y="5959348"/>
                    <a:pt x="0" y="5948807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226549" y="5427017"/>
            <a:ext cx="688032" cy="28575"/>
            <a:chOff x="0" y="0"/>
            <a:chExt cx="917377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7321" cy="38100"/>
            </a:xfrm>
            <a:custGeom>
              <a:avLst/>
              <a:gdLst/>
              <a:ahLst/>
              <a:cxnLst/>
              <a:rect r="r" b="b" t="t" l="l"/>
              <a:pathLst>
                <a:path h="38100" w="9173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8271" y="0"/>
                  </a:lnTo>
                  <a:cubicBezTo>
                    <a:pt x="908812" y="0"/>
                    <a:pt x="917321" y="8509"/>
                    <a:pt x="917321" y="19050"/>
                  </a:cubicBezTo>
                  <a:cubicBezTo>
                    <a:pt x="917321" y="29591"/>
                    <a:pt x="908812" y="38100"/>
                    <a:pt x="8982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81244" y="5178624"/>
            <a:ext cx="525512" cy="525512"/>
            <a:chOff x="0" y="0"/>
            <a:chExt cx="700683" cy="7006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87959" cy="687959"/>
            </a:xfrm>
            <a:custGeom>
              <a:avLst/>
              <a:gdLst/>
              <a:ahLst/>
              <a:cxnLst/>
              <a:rect r="r" b="b" t="t" l="l"/>
              <a:pathLst>
                <a:path h="687959" w="687959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lnTo>
                    <a:pt x="559562" y="0"/>
                  </a:lnTo>
                  <a:cubicBezTo>
                    <a:pt x="630555" y="0"/>
                    <a:pt x="687959" y="57531"/>
                    <a:pt x="687959" y="128397"/>
                  </a:cubicBezTo>
                  <a:lnTo>
                    <a:pt x="687959" y="559562"/>
                  </a:lnTo>
                  <a:cubicBezTo>
                    <a:pt x="687959" y="630555"/>
                    <a:pt x="630428" y="687959"/>
                    <a:pt x="559562" y="687959"/>
                  </a:cubicBezTo>
                  <a:lnTo>
                    <a:pt x="128397" y="687959"/>
                  </a:lnTo>
                  <a:cubicBezTo>
                    <a:pt x="57531" y="687959"/>
                    <a:pt x="0" y="630428"/>
                    <a:pt x="0" y="55956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59" cy="700659"/>
            </a:xfrm>
            <a:custGeom>
              <a:avLst/>
              <a:gdLst/>
              <a:ahLst/>
              <a:cxnLst/>
              <a:rect r="r" b="b" t="t" l="l"/>
              <a:pathLst>
                <a:path h="700659" w="700659">
                  <a:moveTo>
                    <a:pt x="0" y="134747"/>
                  </a:moveTo>
                  <a:cubicBezTo>
                    <a:pt x="0" y="60325"/>
                    <a:pt x="60325" y="0"/>
                    <a:pt x="134747" y="0"/>
                  </a:cubicBezTo>
                  <a:lnTo>
                    <a:pt x="565912" y="0"/>
                  </a:lnTo>
                  <a:lnTo>
                    <a:pt x="565912" y="6350"/>
                  </a:lnTo>
                  <a:lnTo>
                    <a:pt x="565912" y="0"/>
                  </a:lnTo>
                  <a:cubicBezTo>
                    <a:pt x="640334" y="0"/>
                    <a:pt x="700659" y="60325"/>
                    <a:pt x="700659" y="134747"/>
                  </a:cubicBezTo>
                  <a:lnTo>
                    <a:pt x="694309" y="134747"/>
                  </a:lnTo>
                  <a:lnTo>
                    <a:pt x="700659" y="134747"/>
                  </a:lnTo>
                  <a:lnTo>
                    <a:pt x="700659" y="565912"/>
                  </a:lnTo>
                  <a:lnTo>
                    <a:pt x="694309" y="565912"/>
                  </a:lnTo>
                  <a:lnTo>
                    <a:pt x="700659" y="565912"/>
                  </a:lnTo>
                  <a:cubicBezTo>
                    <a:pt x="700659" y="640334"/>
                    <a:pt x="640334" y="700659"/>
                    <a:pt x="565912" y="700659"/>
                  </a:cubicBezTo>
                  <a:lnTo>
                    <a:pt x="565912" y="694309"/>
                  </a:lnTo>
                  <a:lnTo>
                    <a:pt x="565912" y="700659"/>
                  </a:lnTo>
                  <a:lnTo>
                    <a:pt x="134747" y="700659"/>
                  </a:lnTo>
                  <a:lnTo>
                    <a:pt x="134747" y="694309"/>
                  </a:lnTo>
                  <a:lnTo>
                    <a:pt x="134747" y="700659"/>
                  </a:lnTo>
                  <a:cubicBezTo>
                    <a:pt x="60325" y="700659"/>
                    <a:pt x="0" y="640334"/>
                    <a:pt x="0" y="565912"/>
                  </a:cubicBezTo>
                  <a:lnTo>
                    <a:pt x="0" y="134747"/>
                  </a:lnTo>
                  <a:lnTo>
                    <a:pt x="6350" y="134747"/>
                  </a:lnTo>
                  <a:lnTo>
                    <a:pt x="0" y="134747"/>
                  </a:lnTo>
                  <a:moveTo>
                    <a:pt x="12700" y="134747"/>
                  </a:moveTo>
                  <a:lnTo>
                    <a:pt x="12700" y="565912"/>
                  </a:lnTo>
                  <a:lnTo>
                    <a:pt x="6350" y="565912"/>
                  </a:lnTo>
                  <a:lnTo>
                    <a:pt x="12700" y="565912"/>
                  </a:lnTo>
                  <a:cubicBezTo>
                    <a:pt x="12700" y="633349"/>
                    <a:pt x="67310" y="687959"/>
                    <a:pt x="134747" y="687959"/>
                  </a:cubicBezTo>
                  <a:lnTo>
                    <a:pt x="565912" y="687959"/>
                  </a:lnTo>
                  <a:cubicBezTo>
                    <a:pt x="633349" y="687959"/>
                    <a:pt x="687959" y="633349"/>
                    <a:pt x="687959" y="565912"/>
                  </a:cubicBezTo>
                  <a:lnTo>
                    <a:pt x="687959" y="134747"/>
                  </a:lnTo>
                  <a:cubicBezTo>
                    <a:pt x="687959" y="67310"/>
                    <a:pt x="633349" y="12700"/>
                    <a:pt x="565912" y="12700"/>
                  </a:cubicBezTo>
                  <a:lnTo>
                    <a:pt x="134747" y="12700"/>
                  </a:lnTo>
                  <a:lnTo>
                    <a:pt x="134747" y="6350"/>
                  </a:lnTo>
                  <a:lnTo>
                    <a:pt x="134747" y="12700"/>
                  </a:lnTo>
                  <a:cubicBezTo>
                    <a:pt x="67310" y="12700"/>
                    <a:pt x="12700" y="67310"/>
                    <a:pt x="12700" y="134747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8971955" y="5226322"/>
            <a:ext cx="343941" cy="429965"/>
          </a:xfrm>
          <a:custGeom>
            <a:avLst/>
            <a:gdLst/>
            <a:ahLst/>
            <a:cxnLst/>
            <a:rect r="r" b="b" t="t" l="l"/>
            <a:pathLst>
              <a:path h="429965" w="343941">
                <a:moveTo>
                  <a:pt x="0" y="0"/>
                </a:moveTo>
                <a:lnTo>
                  <a:pt x="343941" y="0"/>
                </a:lnTo>
                <a:lnTo>
                  <a:pt x="343941" y="429965"/>
                </a:lnTo>
                <a:lnTo>
                  <a:pt x="0" y="429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" t="0" r="-4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129956" y="5233541"/>
            <a:ext cx="2867174" cy="38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Algoritmo Genético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2779" y="5662761"/>
            <a:ext cx="719435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175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Ajusta parâmetros da rede como camadas e taxa de aprendizado.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73419" y="6803082"/>
            <a:ext cx="688032" cy="28575"/>
            <a:chOff x="0" y="0"/>
            <a:chExt cx="917377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7321" cy="38100"/>
            </a:xfrm>
            <a:custGeom>
              <a:avLst/>
              <a:gdLst/>
              <a:ahLst/>
              <a:cxnLst/>
              <a:rect r="r" b="b" t="t" l="l"/>
              <a:pathLst>
                <a:path h="38100" w="9173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8271" y="0"/>
                  </a:lnTo>
                  <a:cubicBezTo>
                    <a:pt x="908812" y="0"/>
                    <a:pt x="917321" y="8509"/>
                    <a:pt x="917321" y="19050"/>
                  </a:cubicBezTo>
                  <a:cubicBezTo>
                    <a:pt x="917321" y="29591"/>
                    <a:pt x="908812" y="38100"/>
                    <a:pt x="8982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81244" y="6554689"/>
            <a:ext cx="525512" cy="525512"/>
            <a:chOff x="0" y="0"/>
            <a:chExt cx="700683" cy="7006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87959" cy="687959"/>
            </a:xfrm>
            <a:custGeom>
              <a:avLst/>
              <a:gdLst/>
              <a:ahLst/>
              <a:cxnLst/>
              <a:rect r="r" b="b" t="t" l="l"/>
              <a:pathLst>
                <a:path h="687959" w="687959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lnTo>
                    <a:pt x="559562" y="0"/>
                  </a:lnTo>
                  <a:cubicBezTo>
                    <a:pt x="630555" y="0"/>
                    <a:pt x="687959" y="57531"/>
                    <a:pt x="687959" y="128397"/>
                  </a:cubicBezTo>
                  <a:lnTo>
                    <a:pt x="687959" y="559562"/>
                  </a:lnTo>
                  <a:cubicBezTo>
                    <a:pt x="687959" y="630555"/>
                    <a:pt x="630428" y="687959"/>
                    <a:pt x="559562" y="687959"/>
                  </a:cubicBezTo>
                  <a:lnTo>
                    <a:pt x="128397" y="687959"/>
                  </a:lnTo>
                  <a:cubicBezTo>
                    <a:pt x="57531" y="687959"/>
                    <a:pt x="0" y="630428"/>
                    <a:pt x="0" y="55956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0659" cy="700659"/>
            </a:xfrm>
            <a:custGeom>
              <a:avLst/>
              <a:gdLst/>
              <a:ahLst/>
              <a:cxnLst/>
              <a:rect r="r" b="b" t="t" l="l"/>
              <a:pathLst>
                <a:path h="700659" w="700659">
                  <a:moveTo>
                    <a:pt x="0" y="134747"/>
                  </a:moveTo>
                  <a:cubicBezTo>
                    <a:pt x="0" y="60325"/>
                    <a:pt x="60325" y="0"/>
                    <a:pt x="134747" y="0"/>
                  </a:cubicBezTo>
                  <a:lnTo>
                    <a:pt x="565912" y="0"/>
                  </a:lnTo>
                  <a:lnTo>
                    <a:pt x="565912" y="6350"/>
                  </a:lnTo>
                  <a:lnTo>
                    <a:pt x="565912" y="0"/>
                  </a:lnTo>
                  <a:cubicBezTo>
                    <a:pt x="640334" y="0"/>
                    <a:pt x="700659" y="60325"/>
                    <a:pt x="700659" y="134747"/>
                  </a:cubicBezTo>
                  <a:lnTo>
                    <a:pt x="694309" y="134747"/>
                  </a:lnTo>
                  <a:lnTo>
                    <a:pt x="700659" y="134747"/>
                  </a:lnTo>
                  <a:lnTo>
                    <a:pt x="700659" y="565912"/>
                  </a:lnTo>
                  <a:lnTo>
                    <a:pt x="694309" y="565912"/>
                  </a:lnTo>
                  <a:lnTo>
                    <a:pt x="700659" y="565912"/>
                  </a:lnTo>
                  <a:cubicBezTo>
                    <a:pt x="700659" y="640334"/>
                    <a:pt x="640334" y="700659"/>
                    <a:pt x="565912" y="700659"/>
                  </a:cubicBezTo>
                  <a:lnTo>
                    <a:pt x="565912" y="694309"/>
                  </a:lnTo>
                  <a:lnTo>
                    <a:pt x="565912" y="700659"/>
                  </a:lnTo>
                  <a:lnTo>
                    <a:pt x="134747" y="700659"/>
                  </a:lnTo>
                  <a:lnTo>
                    <a:pt x="134747" y="694309"/>
                  </a:lnTo>
                  <a:lnTo>
                    <a:pt x="134747" y="700659"/>
                  </a:lnTo>
                  <a:cubicBezTo>
                    <a:pt x="60325" y="700659"/>
                    <a:pt x="0" y="640334"/>
                    <a:pt x="0" y="565912"/>
                  </a:cubicBezTo>
                  <a:lnTo>
                    <a:pt x="0" y="134747"/>
                  </a:lnTo>
                  <a:lnTo>
                    <a:pt x="6350" y="134747"/>
                  </a:lnTo>
                  <a:lnTo>
                    <a:pt x="0" y="134747"/>
                  </a:lnTo>
                  <a:moveTo>
                    <a:pt x="12700" y="134747"/>
                  </a:moveTo>
                  <a:lnTo>
                    <a:pt x="12700" y="565912"/>
                  </a:lnTo>
                  <a:lnTo>
                    <a:pt x="6350" y="565912"/>
                  </a:lnTo>
                  <a:lnTo>
                    <a:pt x="12700" y="565912"/>
                  </a:lnTo>
                  <a:cubicBezTo>
                    <a:pt x="12700" y="633349"/>
                    <a:pt x="67310" y="687959"/>
                    <a:pt x="134747" y="687959"/>
                  </a:cubicBezTo>
                  <a:lnTo>
                    <a:pt x="565912" y="687959"/>
                  </a:lnTo>
                  <a:cubicBezTo>
                    <a:pt x="633349" y="687959"/>
                    <a:pt x="687959" y="633349"/>
                    <a:pt x="687959" y="565912"/>
                  </a:cubicBezTo>
                  <a:lnTo>
                    <a:pt x="687959" y="134747"/>
                  </a:lnTo>
                  <a:cubicBezTo>
                    <a:pt x="687959" y="67310"/>
                    <a:pt x="633349" y="12700"/>
                    <a:pt x="565912" y="12700"/>
                  </a:cubicBezTo>
                  <a:lnTo>
                    <a:pt x="134747" y="12700"/>
                  </a:lnTo>
                  <a:lnTo>
                    <a:pt x="134747" y="6350"/>
                  </a:lnTo>
                  <a:lnTo>
                    <a:pt x="134747" y="12700"/>
                  </a:lnTo>
                  <a:cubicBezTo>
                    <a:pt x="67310" y="12700"/>
                    <a:pt x="12700" y="67310"/>
                    <a:pt x="12700" y="134747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8971955" y="6602387"/>
            <a:ext cx="343941" cy="429965"/>
          </a:xfrm>
          <a:custGeom>
            <a:avLst/>
            <a:gdLst/>
            <a:ahLst/>
            <a:cxnLst/>
            <a:rect r="r" b="b" t="t" l="l"/>
            <a:pathLst>
              <a:path h="429965" w="343941">
                <a:moveTo>
                  <a:pt x="0" y="0"/>
                </a:moveTo>
                <a:lnTo>
                  <a:pt x="343941" y="0"/>
                </a:lnTo>
                <a:lnTo>
                  <a:pt x="343941" y="429965"/>
                </a:lnTo>
                <a:lnTo>
                  <a:pt x="0" y="42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" t="0" r="-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90870" y="6609606"/>
            <a:ext cx="2867174" cy="38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Busca Automática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90870" y="7038826"/>
            <a:ext cx="719435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75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Encontra configurações ideais para melhor desempenho.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26549" y="7989242"/>
            <a:ext cx="688032" cy="28575"/>
            <a:chOff x="0" y="0"/>
            <a:chExt cx="917377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17321" cy="38100"/>
            </a:xfrm>
            <a:custGeom>
              <a:avLst/>
              <a:gdLst/>
              <a:ahLst/>
              <a:cxnLst/>
              <a:rect r="r" b="b" t="t" l="l"/>
              <a:pathLst>
                <a:path h="38100" w="9173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8271" y="0"/>
                  </a:lnTo>
                  <a:cubicBezTo>
                    <a:pt x="908812" y="0"/>
                    <a:pt x="917321" y="8509"/>
                    <a:pt x="917321" y="19050"/>
                  </a:cubicBezTo>
                  <a:cubicBezTo>
                    <a:pt x="917321" y="29591"/>
                    <a:pt x="908812" y="38100"/>
                    <a:pt x="8982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881244" y="7740849"/>
            <a:ext cx="525512" cy="525512"/>
            <a:chOff x="0" y="0"/>
            <a:chExt cx="700683" cy="7006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87959" cy="687959"/>
            </a:xfrm>
            <a:custGeom>
              <a:avLst/>
              <a:gdLst/>
              <a:ahLst/>
              <a:cxnLst/>
              <a:rect r="r" b="b" t="t" l="l"/>
              <a:pathLst>
                <a:path h="687959" w="687959">
                  <a:moveTo>
                    <a:pt x="0" y="128397"/>
                  </a:moveTo>
                  <a:cubicBezTo>
                    <a:pt x="0" y="57531"/>
                    <a:pt x="57531" y="0"/>
                    <a:pt x="128397" y="0"/>
                  </a:cubicBezTo>
                  <a:lnTo>
                    <a:pt x="559562" y="0"/>
                  </a:lnTo>
                  <a:cubicBezTo>
                    <a:pt x="630555" y="0"/>
                    <a:pt x="687959" y="57531"/>
                    <a:pt x="687959" y="128397"/>
                  </a:cubicBezTo>
                  <a:lnTo>
                    <a:pt x="687959" y="559562"/>
                  </a:lnTo>
                  <a:cubicBezTo>
                    <a:pt x="687959" y="630555"/>
                    <a:pt x="630428" y="687959"/>
                    <a:pt x="559562" y="687959"/>
                  </a:cubicBezTo>
                  <a:lnTo>
                    <a:pt x="128397" y="687959"/>
                  </a:lnTo>
                  <a:cubicBezTo>
                    <a:pt x="57531" y="687959"/>
                    <a:pt x="0" y="630428"/>
                    <a:pt x="0" y="559562"/>
                  </a:cubicBezTo>
                  <a:close/>
                </a:path>
              </a:pathLst>
            </a:custGeom>
            <a:solidFill>
              <a:srgbClr val="E2E3E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00659" cy="700659"/>
            </a:xfrm>
            <a:custGeom>
              <a:avLst/>
              <a:gdLst/>
              <a:ahLst/>
              <a:cxnLst/>
              <a:rect r="r" b="b" t="t" l="l"/>
              <a:pathLst>
                <a:path h="700659" w="700659">
                  <a:moveTo>
                    <a:pt x="0" y="134747"/>
                  </a:moveTo>
                  <a:cubicBezTo>
                    <a:pt x="0" y="60325"/>
                    <a:pt x="60325" y="0"/>
                    <a:pt x="134747" y="0"/>
                  </a:cubicBezTo>
                  <a:lnTo>
                    <a:pt x="565912" y="0"/>
                  </a:lnTo>
                  <a:lnTo>
                    <a:pt x="565912" y="6350"/>
                  </a:lnTo>
                  <a:lnTo>
                    <a:pt x="565912" y="0"/>
                  </a:lnTo>
                  <a:cubicBezTo>
                    <a:pt x="640334" y="0"/>
                    <a:pt x="700659" y="60325"/>
                    <a:pt x="700659" y="134747"/>
                  </a:cubicBezTo>
                  <a:lnTo>
                    <a:pt x="694309" y="134747"/>
                  </a:lnTo>
                  <a:lnTo>
                    <a:pt x="700659" y="134747"/>
                  </a:lnTo>
                  <a:lnTo>
                    <a:pt x="700659" y="565912"/>
                  </a:lnTo>
                  <a:lnTo>
                    <a:pt x="694309" y="565912"/>
                  </a:lnTo>
                  <a:lnTo>
                    <a:pt x="700659" y="565912"/>
                  </a:lnTo>
                  <a:cubicBezTo>
                    <a:pt x="700659" y="640334"/>
                    <a:pt x="640334" y="700659"/>
                    <a:pt x="565912" y="700659"/>
                  </a:cubicBezTo>
                  <a:lnTo>
                    <a:pt x="565912" y="694309"/>
                  </a:lnTo>
                  <a:lnTo>
                    <a:pt x="565912" y="700659"/>
                  </a:lnTo>
                  <a:lnTo>
                    <a:pt x="134747" y="700659"/>
                  </a:lnTo>
                  <a:lnTo>
                    <a:pt x="134747" y="694309"/>
                  </a:lnTo>
                  <a:lnTo>
                    <a:pt x="134747" y="700659"/>
                  </a:lnTo>
                  <a:cubicBezTo>
                    <a:pt x="60325" y="700659"/>
                    <a:pt x="0" y="640334"/>
                    <a:pt x="0" y="565912"/>
                  </a:cubicBezTo>
                  <a:lnTo>
                    <a:pt x="0" y="134747"/>
                  </a:lnTo>
                  <a:lnTo>
                    <a:pt x="6350" y="134747"/>
                  </a:lnTo>
                  <a:lnTo>
                    <a:pt x="0" y="134747"/>
                  </a:lnTo>
                  <a:moveTo>
                    <a:pt x="12700" y="134747"/>
                  </a:moveTo>
                  <a:lnTo>
                    <a:pt x="12700" y="565912"/>
                  </a:lnTo>
                  <a:lnTo>
                    <a:pt x="6350" y="565912"/>
                  </a:lnTo>
                  <a:lnTo>
                    <a:pt x="12700" y="565912"/>
                  </a:lnTo>
                  <a:cubicBezTo>
                    <a:pt x="12700" y="633349"/>
                    <a:pt x="67310" y="687959"/>
                    <a:pt x="134747" y="687959"/>
                  </a:cubicBezTo>
                  <a:lnTo>
                    <a:pt x="565912" y="687959"/>
                  </a:lnTo>
                  <a:cubicBezTo>
                    <a:pt x="633349" y="687959"/>
                    <a:pt x="687959" y="633349"/>
                    <a:pt x="687959" y="565912"/>
                  </a:cubicBezTo>
                  <a:lnTo>
                    <a:pt x="687959" y="134747"/>
                  </a:lnTo>
                  <a:cubicBezTo>
                    <a:pt x="687959" y="67310"/>
                    <a:pt x="633349" y="12700"/>
                    <a:pt x="565912" y="12700"/>
                  </a:cubicBezTo>
                  <a:lnTo>
                    <a:pt x="134747" y="12700"/>
                  </a:lnTo>
                  <a:lnTo>
                    <a:pt x="134747" y="6350"/>
                  </a:lnTo>
                  <a:lnTo>
                    <a:pt x="134747" y="12700"/>
                  </a:lnTo>
                  <a:cubicBezTo>
                    <a:pt x="67310" y="12700"/>
                    <a:pt x="12700" y="67310"/>
                    <a:pt x="12700" y="134747"/>
                  </a:cubicBezTo>
                  <a:close/>
                </a:path>
              </a:pathLst>
            </a:custGeom>
            <a:solidFill>
              <a:srgbClr val="C8C9CF"/>
            </a:solidFill>
          </p:spPr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8971955" y="7788547"/>
            <a:ext cx="343941" cy="429965"/>
          </a:xfrm>
          <a:custGeom>
            <a:avLst/>
            <a:gdLst/>
            <a:ahLst/>
            <a:cxnLst/>
            <a:rect r="r" b="b" t="t" l="l"/>
            <a:pathLst>
              <a:path h="429965" w="343941">
                <a:moveTo>
                  <a:pt x="0" y="0"/>
                </a:moveTo>
                <a:lnTo>
                  <a:pt x="343941" y="0"/>
                </a:lnTo>
                <a:lnTo>
                  <a:pt x="343941" y="429965"/>
                </a:lnTo>
                <a:lnTo>
                  <a:pt x="0" y="429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" t="0" r="-4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893915" y="7712274"/>
            <a:ext cx="3103215" cy="38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249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Resultados Otimizados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2779" y="8436780"/>
            <a:ext cx="7194351" cy="46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4"/>
              </a:lnSpc>
            </a:pPr>
            <a:r>
              <a:rPr lang="en-US" sz="175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Melhorias significativas após múltiplas gerações computacionais.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71958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Dados e Metodologia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529482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Utilizamos dados oficiais da Toronto Police, normalizados e divididos para treino e validação. As métricas incluem RMSE, MAE e acurácia.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3860452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35027" y="410587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Base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5027" y="4652219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Major Crime Indicators Toronto 2014-2024.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92238" y="5561559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" r="0" b="-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35027" y="580697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Divisão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5027" y="6353324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Treino, validação e teste.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92238" y="7262664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5" r="0" b="-5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835027" y="7508081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Métricas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35027" y="8054429"/>
            <a:ext cx="760273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RMSE, MAE, acurácia e tempo de processamento.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354509" y="3472309"/>
            <a:ext cx="6148982" cy="3342382"/>
          </a:xfrm>
          <a:custGeom>
            <a:avLst/>
            <a:gdLst/>
            <a:ahLst/>
            <a:cxnLst/>
            <a:rect r="r" b="b" t="t" l="l"/>
            <a:pathLst>
              <a:path h="3342382" w="6148982">
                <a:moveTo>
                  <a:pt x="0" y="0"/>
                </a:moveTo>
                <a:lnTo>
                  <a:pt x="6148982" y="0"/>
                </a:lnTo>
                <a:lnTo>
                  <a:pt x="6148982" y="3342382"/>
                </a:lnTo>
                <a:lnTo>
                  <a:pt x="0" y="334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214580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Resultados: Desempenho Preditivo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4295329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O xLSTM superou o LSTM em todos os indicadores. O RMSE foi até 19% menor, demonstrando superioridade.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5475" y="5621536"/>
            <a:ext cx="9455051" cy="2467272"/>
            <a:chOff x="0" y="0"/>
            <a:chExt cx="12606735" cy="32896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06782" cy="3289681"/>
            </a:xfrm>
            <a:custGeom>
              <a:avLst/>
              <a:gdLst/>
              <a:ahLst/>
              <a:cxnLst/>
              <a:rect r="r" b="b" t="t" l="l"/>
              <a:pathLst>
                <a:path h="3289681" w="12606782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3124581"/>
                  </a:lnTo>
                  <a:lnTo>
                    <a:pt x="12600432" y="3124581"/>
                  </a:lnTo>
                  <a:lnTo>
                    <a:pt x="12606782" y="3124581"/>
                  </a:lnTo>
                  <a:cubicBezTo>
                    <a:pt x="12606782" y="3215767"/>
                    <a:pt x="12532614" y="3289681"/>
                    <a:pt x="12441174" y="3289681"/>
                  </a:cubicBezTo>
                  <a:lnTo>
                    <a:pt x="12441174" y="3283331"/>
                  </a:lnTo>
                  <a:lnTo>
                    <a:pt x="12441174" y="3289681"/>
                  </a:lnTo>
                  <a:lnTo>
                    <a:pt x="165608" y="3289681"/>
                  </a:lnTo>
                  <a:lnTo>
                    <a:pt x="165608" y="3283331"/>
                  </a:lnTo>
                  <a:lnTo>
                    <a:pt x="165608" y="3289681"/>
                  </a:lnTo>
                  <a:cubicBezTo>
                    <a:pt x="74168" y="3289681"/>
                    <a:pt x="0" y="3215767"/>
                    <a:pt x="0" y="31245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124581"/>
                  </a:lnTo>
                  <a:lnTo>
                    <a:pt x="6350" y="3124581"/>
                  </a:lnTo>
                  <a:lnTo>
                    <a:pt x="12700" y="3124581"/>
                  </a:lnTo>
                  <a:cubicBezTo>
                    <a:pt x="12700" y="3208782"/>
                    <a:pt x="81153" y="3276981"/>
                    <a:pt x="165608" y="3276981"/>
                  </a:cubicBezTo>
                  <a:lnTo>
                    <a:pt x="12441174" y="3276981"/>
                  </a:lnTo>
                  <a:cubicBezTo>
                    <a:pt x="12525629" y="3276981"/>
                    <a:pt x="12594082" y="3208782"/>
                    <a:pt x="12594082" y="3124581"/>
                  </a:cubicBezTo>
                  <a:lnTo>
                    <a:pt x="12594082" y="165100"/>
                  </a:lnTo>
                  <a:cubicBezTo>
                    <a:pt x="12594082" y="80899"/>
                    <a:pt x="12525629" y="12700"/>
                    <a:pt x="12441174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59762" y="5635824"/>
            <a:ext cx="9426476" cy="812899"/>
            <a:chOff x="0" y="0"/>
            <a:chExt cx="12568635" cy="1083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43577" y="5710684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RMSE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4885" y="5710684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0.15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1429" y="5710684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0.12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17974" y="5710684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19%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9762" y="6448722"/>
            <a:ext cx="9426476" cy="812899"/>
            <a:chOff x="0" y="0"/>
            <a:chExt cx="12568635" cy="10838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143577" y="6523584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MAE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04885" y="6523584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0.08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61429" y="6523584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0.06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17974" y="6523584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25%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859762" y="7261623"/>
            <a:ext cx="9426476" cy="812899"/>
            <a:chOff x="0" y="0"/>
            <a:chExt cx="12568635" cy="1083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143577" y="7336482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Acurácia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04885" y="7336482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89%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61429" y="7336482"/>
            <a:ext cx="17799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92%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17974" y="7336482"/>
            <a:ext cx="1784747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3%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DAGpJSZuzPs</dc:identifier>
  <dcterms:modified xsi:type="dcterms:W3CDTF">2011-08-01T06:04:30Z</dcterms:modified>
  <cp:revision>1</cp:revision>
  <dc:title>Analise-Comparativa-e-Otimizacao-Genetica-de-Modelos-LSTM-e-xLSTM-para-Previsao-de-Crimes-em-Toronto.pptx</dc:title>
</cp:coreProperties>
</file>